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4" r:id="rId2"/>
  </p:sldMasterIdLst>
  <p:notesMasterIdLst>
    <p:notesMasterId r:id="rId55"/>
  </p:notesMasterIdLst>
  <p:sldIdLst>
    <p:sldId id="327" r:id="rId3"/>
    <p:sldId id="438" r:id="rId4"/>
    <p:sldId id="350" r:id="rId5"/>
    <p:sldId id="351" r:id="rId6"/>
    <p:sldId id="336" r:id="rId7"/>
    <p:sldId id="362" r:id="rId8"/>
    <p:sldId id="403" r:id="rId9"/>
    <p:sldId id="442" r:id="rId10"/>
    <p:sldId id="363" r:id="rId11"/>
    <p:sldId id="364" r:id="rId12"/>
    <p:sldId id="465" r:id="rId13"/>
    <p:sldId id="402" r:id="rId14"/>
    <p:sldId id="460" r:id="rId15"/>
    <p:sldId id="374" r:id="rId16"/>
    <p:sldId id="459" r:id="rId17"/>
    <p:sldId id="405" r:id="rId18"/>
    <p:sldId id="455" r:id="rId19"/>
    <p:sldId id="456" r:id="rId20"/>
    <p:sldId id="457" r:id="rId21"/>
    <p:sldId id="354" r:id="rId22"/>
    <p:sldId id="355" r:id="rId23"/>
    <p:sldId id="352" r:id="rId24"/>
    <p:sldId id="353" r:id="rId25"/>
    <p:sldId id="453" r:id="rId26"/>
    <p:sldId id="356" r:id="rId27"/>
    <p:sldId id="468" r:id="rId28"/>
    <p:sldId id="467" r:id="rId29"/>
    <p:sldId id="358" r:id="rId30"/>
    <p:sldId id="470" r:id="rId31"/>
    <p:sldId id="357" r:id="rId32"/>
    <p:sldId id="451" r:id="rId33"/>
    <p:sldId id="399" r:id="rId34"/>
    <p:sldId id="446" r:id="rId35"/>
    <p:sldId id="452" r:id="rId36"/>
    <p:sldId id="447" r:id="rId37"/>
    <p:sldId id="473" r:id="rId38"/>
    <p:sldId id="441" r:id="rId39"/>
    <p:sldId id="449" r:id="rId40"/>
    <p:sldId id="448" r:id="rId41"/>
    <p:sldId id="393" r:id="rId42"/>
    <p:sldId id="430" r:id="rId43"/>
    <p:sldId id="428" r:id="rId44"/>
    <p:sldId id="433" r:id="rId45"/>
    <p:sldId id="432" r:id="rId46"/>
    <p:sldId id="445" r:id="rId47"/>
    <p:sldId id="444" r:id="rId48"/>
    <p:sldId id="450" r:id="rId49"/>
    <p:sldId id="461" r:id="rId50"/>
    <p:sldId id="466" r:id="rId51"/>
    <p:sldId id="462" r:id="rId52"/>
    <p:sldId id="472" r:id="rId53"/>
    <p:sldId id="326" r:id="rId54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636" autoAdjust="0"/>
  </p:normalViewPr>
  <p:slideViewPr>
    <p:cSldViewPr>
      <p:cViewPr varScale="1">
        <p:scale>
          <a:sx n="69" d="100"/>
          <a:sy n="69" d="100"/>
        </p:scale>
        <p:origin x="16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B8B759D-6903-4274-B187-EFF14DB5B4AC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0D6F2E6-48EF-4B32-B390-2EAE2C750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7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7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9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13C4BCE-FDBD-4404-A7A6-7D05D89CA0AB}" type="slidenum">
              <a:rPr lang="en-US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93A299">
                  <a:lumMod val="50000"/>
                </a:srgb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962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386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1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90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6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92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02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79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784976" cy="1584176"/>
          </a:xfrm>
        </p:spPr>
        <p:txBody>
          <a:bodyPr>
            <a:normAutofit/>
          </a:bodyPr>
          <a:lstStyle/>
          <a:p>
            <a:r>
              <a:rPr lang="en-US" sz="6600" dirty="0" smtClean="0"/>
              <a:t>SITUATIONAL REPORT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5085184"/>
            <a:ext cx="6400800" cy="100811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ST. </a:t>
            </a:r>
            <a:r>
              <a:rPr lang="en-US" sz="2000" dirty="0" smtClean="0">
                <a:solidFill>
                  <a:schemeClr val="tx1"/>
                </a:solidFill>
              </a:rPr>
              <a:t>JOSEPH’s </a:t>
            </a:r>
            <a:r>
              <a:rPr lang="en-US" sz="2000" dirty="0">
                <a:solidFill>
                  <a:schemeClr val="tx1"/>
                </a:solidFill>
              </a:rPr>
              <a:t>HOSPITAL, </a:t>
            </a:r>
            <a:r>
              <a:rPr lang="en-US" sz="2000" dirty="0" smtClean="0">
                <a:solidFill>
                  <a:schemeClr val="tx1"/>
                </a:solidFill>
              </a:rPr>
              <a:t>JIRAPA</a:t>
            </a:r>
          </a:p>
          <a:p>
            <a:r>
              <a:rPr lang="en-US" sz="2000" dirty="0" smtClean="0"/>
              <a:t>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QUARTER</a:t>
            </a:r>
            <a:r>
              <a:rPr lang="en-US" sz="2000" dirty="0" smtClean="0"/>
              <a:t> </a:t>
            </a:r>
            <a:r>
              <a:rPr lang="en-US" sz="2000" dirty="0" smtClean="0"/>
              <a:t>2022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83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988840"/>
            <a:ext cx="8928992" cy="104923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UPDATE ON HOSPITAL STATE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PERIOD UNDER REVIEW:</a:t>
            </a:r>
            <a:br>
              <a:rPr lang="en-US" sz="3600" dirty="0" smtClean="0"/>
            </a:br>
            <a:r>
              <a:rPr lang="en-US" sz="3600" dirty="0" smtClean="0"/>
              <a:t>JANUARY 2022 – DECEMBER 2022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87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15615"/>
            <a:ext cx="8229600" cy="38904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Major Concerns:  </a:t>
            </a:r>
            <a:r>
              <a:rPr lang="en-US" dirty="0" smtClean="0"/>
              <a:t>YEAR 2022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55272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2200" b="1" dirty="0" smtClean="0"/>
              <a:t>Decrease in hospital mortality rate and improvement in health information performance indicators</a:t>
            </a:r>
          </a:p>
          <a:p>
            <a:pPr lvl="0"/>
            <a:r>
              <a:rPr lang="en-US" sz="2200" b="1" dirty="0" smtClean="0"/>
              <a:t>Provision </a:t>
            </a:r>
            <a:r>
              <a:rPr lang="en-US" sz="2200" b="1" dirty="0" smtClean="0"/>
              <a:t>of mental </a:t>
            </a:r>
            <a:r>
              <a:rPr lang="en-US" sz="2200" b="1" dirty="0" smtClean="0"/>
              <a:t>ward with addiction rehabilitation </a:t>
            </a:r>
            <a:endParaRPr lang="en-US" sz="2200" b="1" dirty="0" smtClean="0"/>
          </a:p>
          <a:p>
            <a:pPr lvl="0"/>
            <a:r>
              <a:rPr lang="en-US" sz="2200" b="1" dirty="0" smtClean="0"/>
              <a:t>Provision of pharmacy and laboratory annex</a:t>
            </a:r>
          </a:p>
          <a:p>
            <a:pPr lvl="0"/>
            <a:r>
              <a:rPr lang="en-US" sz="2200" b="1" dirty="0"/>
              <a:t>Provision of hospital </a:t>
            </a:r>
            <a:r>
              <a:rPr lang="en-US" sz="2200" b="1" dirty="0" smtClean="0"/>
              <a:t>staff/client canteen</a:t>
            </a:r>
            <a:endParaRPr lang="en-US" sz="2200" b="1" dirty="0" smtClean="0"/>
          </a:p>
          <a:p>
            <a:pPr lvl="0">
              <a:buClr>
                <a:srgbClr val="B71E42"/>
              </a:buClr>
            </a:pPr>
            <a:r>
              <a:rPr lang="en-US" sz="2200" b="1" dirty="0" smtClean="0">
                <a:solidFill>
                  <a:prstClr val="black"/>
                </a:solidFill>
              </a:rPr>
              <a:t>Renovation </a:t>
            </a:r>
            <a:r>
              <a:rPr lang="en-US" sz="2200" b="1" dirty="0">
                <a:solidFill>
                  <a:prstClr val="black"/>
                </a:solidFill>
              </a:rPr>
              <a:t>of hospital </a:t>
            </a:r>
            <a:r>
              <a:rPr lang="en-US" sz="2200" b="1" dirty="0" smtClean="0">
                <a:solidFill>
                  <a:prstClr val="black"/>
                </a:solidFill>
              </a:rPr>
              <a:t>infrastructure</a:t>
            </a:r>
          </a:p>
          <a:p>
            <a:pPr lvl="0">
              <a:buClr>
                <a:srgbClr val="B71E42"/>
              </a:buClr>
            </a:pPr>
            <a:r>
              <a:rPr lang="en-US" sz="2200" b="1" dirty="0" smtClean="0">
                <a:solidFill>
                  <a:prstClr val="black"/>
                </a:solidFill>
              </a:rPr>
              <a:t>Repair and maintenance </a:t>
            </a:r>
            <a:r>
              <a:rPr lang="en-US" sz="2200" b="1" dirty="0">
                <a:solidFill>
                  <a:prstClr val="black"/>
                </a:solidFill>
              </a:rPr>
              <a:t>of hospital fleet - transportation</a:t>
            </a:r>
          </a:p>
          <a:p>
            <a:pPr lvl="0">
              <a:buClr>
                <a:srgbClr val="B71E42"/>
              </a:buClr>
            </a:pPr>
            <a:r>
              <a:rPr lang="en-US" sz="2200" b="1" dirty="0" smtClean="0"/>
              <a:t>Provision of wireless GSM phone set to all wards and units</a:t>
            </a:r>
          </a:p>
          <a:p>
            <a:pPr lvl="0">
              <a:buClr>
                <a:srgbClr val="B71E42"/>
              </a:buClr>
            </a:pPr>
            <a:r>
              <a:rPr lang="en-US" sz="2200" b="1" dirty="0">
                <a:solidFill>
                  <a:prstClr val="black"/>
                </a:solidFill>
              </a:rPr>
              <a:t>Improve on security </a:t>
            </a:r>
            <a:r>
              <a:rPr lang="en-US" sz="2200" b="1" dirty="0" smtClean="0">
                <a:solidFill>
                  <a:prstClr val="black"/>
                </a:solidFill>
              </a:rPr>
              <a:t>issues (Human resource,  Central security personnel, Training, CCTV)</a:t>
            </a:r>
            <a:endParaRPr lang="en-US" sz="2200" b="1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2200" b="1" dirty="0">
                <a:solidFill>
                  <a:prstClr val="black"/>
                </a:solidFill>
              </a:rPr>
              <a:t>Move the hospital </a:t>
            </a:r>
            <a:r>
              <a:rPr lang="en-US" sz="2200" b="1" dirty="0" smtClean="0">
                <a:solidFill>
                  <a:prstClr val="black"/>
                </a:solidFill>
              </a:rPr>
              <a:t>from folder to paperless system – LHIMS/Elephant</a:t>
            </a:r>
            <a:endParaRPr lang="en-US" sz="2200" b="1" dirty="0" smtClean="0"/>
          </a:p>
          <a:p>
            <a:pPr lvl="0">
              <a:buClr>
                <a:srgbClr val="B71E42"/>
              </a:buClr>
            </a:pPr>
            <a:r>
              <a:rPr lang="en-US" sz="2200" b="1" dirty="0">
                <a:solidFill>
                  <a:prstClr val="black"/>
                </a:solidFill>
              </a:rPr>
              <a:t>Provision </a:t>
            </a:r>
            <a:r>
              <a:rPr lang="en-US" sz="2200" b="1" dirty="0" smtClean="0">
                <a:solidFill>
                  <a:prstClr val="black"/>
                </a:solidFill>
              </a:rPr>
              <a:t>of modern </a:t>
            </a:r>
            <a:r>
              <a:rPr lang="en-US" sz="2200" b="1" dirty="0">
                <a:solidFill>
                  <a:prstClr val="black"/>
                </a:solidFill>
              </a:rPr>
              <a:t>medical </a:t>
            </a:r>
            <a:r>
              <a:rPr lang="en-US" sz="2200" b="1" dirty="0" smtClean="0">
                <a:solidFill>
                  <a:prstClr val="black"/>
                </a:solidFill>
              </a:rPr>
              <a:t>equipment (Project cure, IGF, Philanthropists)</a:t>
            </a:r>
            <a:endParaRPr lang="en-US" sz="2200" b="1" dirty="0"/>
          </a:p>
          <a:p>
            <a:pPr lvl="0"/>
            <a:r>
              <a:rPr lang="en-US" sz="2200" b="1" dirty="0" smtClean="0"/>
              <a:t>Extension of infrastructure (Mortuary, NICU, </a:t>
            </a:r>
            <a:r>
              <a:rPr lang="en-US" sz="2200" b="1" dirty="0" err="1" smtClean="0"/>
              <a:t>Labour</a:t>
            </a:r>
            <a:r>
              <a:rPr lang="en-US" sz="2200" b="1" dirty="0" smtClean="0"/>
              <a:t> ward)</a:t>
            </a:r>
          </a:p>
          <a:p>
            <a:pPr lvl="0"/>
            <a:r>
              <a:rPr lang="en-US" sz="2200" b="1" dirty="0" smtClean="0"/>
              <a:t>Provision of Obstetrics/</a:t>
            </a:r>
            <a:r>
              <a:rPr lang="en-US" sz="2200" b="1" dirty="0" err="1" smtClean="0"/>
              <a:t>Gynaecology</a:t>
            </a:r>
            <a:r>
              <a:rPr lang="en-US" sz="2200" b="1" dirty="0" smtClean="0"/>
              <a:t> theatre at maternity ward</a:t>
            </a:r>
          </a:p>
          <a:p>
            <a:pPr lvl="0"/>
            <a:r>
              <a:rPr lang="en-US" sz="2200" b="1" dirty="0" smtClean="0"/>
              <a:t>Rewiring of electrical system to prevent frequent breakdown of equipment and gadgets</a:t>
            </a:r>
          </a:p>
          <a:p>
            <a:pPr lvl="0"/>
            <a:r>
              <a:rPr lang="en-US" sz="2200" b="1" dirty="0" smtClean="0"/>
              <a:t>Provision of new incinerator pit</a:t>
            </a:r>
          </a:p>
          <a:p>
            <a:pPr lvl="0"/>
            <a:r>
              <a:rPr lang="en-US" sz="2200" b="1" dirty="0" smtClean="0"/>
              <a:t>Improvement on procurement processes and logistic supply chain (Logistics committee)</a:t>
            </a:r>
          </a:p>
          <a:p>
            <a:pPr lvl="0"/>
            <a:r>
              <a:rPr lang="en-US" sz="2200" b="1" dirty="0" smtClean="0"/>
              <a:t>Enhancement of Hospital environment</a:t>
            </a:r>
          </a:p>
          <a:p>
            <a:pPr lvl="0"/>
            <a:r>
              <a:rPr lang="en-US" sz="2200" b="1" dirty="0" smtClean="0"/>
              <a:t>Refurbishment of Religious ward</a:t>
            </a:r>
          </a:p>
          <a:p>
            <a:pPr lvl="0"/>
            <a:r>
              <a:rPr lang="en-US" sz="2200" b="1" dirty="0" smtClean="0"/>
              <a:t>Changing of Mortuary exit point</a:t>
            </a:r>
          </a:p>
          <a:p>
            <a:pPr lvl="0"/>
            <a:r>
              <a:rPr lang="en-US" sz="2200" b="1" dirty="0" smtClean="0"/>
              <a:t>Renovation of hospital bungalows</a:t>
            </a:r>
          </a:p>
          <a:p>
            <a:pPr lvl="0">
              <a:buClr>
                <a:srgbClr val="B71E42"/>
              </a:buClr>
            </a:pPr>
            <a:r>
              <a:rPr lang="en-US" sz="2200" b="1" dirty="0">
                <a:solidFill>
                  <a:prstClr val="black"/>
                </a:solidFill>
              </a:rPr>
              <a:t>Covering of ward </a:t>
            </a:r>
            <a:r>
              <a:rPr lang="en-US" sz="2200" b="1" dirty="0" smtClean="0">
                <a:solidFill>
                  <a:prstClr val="black"/>
                </a:solidFill>
              </a:rPr>
              <a:t>mattresses</a:t>
            </a:r>
          </a:p>
          <a:p>
            <a:pPr marL="0" lvl="0" indent="0">
              <a:buNone/>
            </a:pPr>
            <a:endParaRPr lang="en-US" b="1" dirty="0" smtClean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0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77"/>
            <a:ext cx="8229600" cy="63408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Major Activities Carried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3959"/>
            <a:ext cx="9252520" cy="537321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Held </a:t>
            </a:r>
            <a:r>
              <a:rPr lang="en-US" b="1" dirty="0"/>
              <a:t>weekly clinical </a:t>
            </a:r>
            <a:r>
              <a:rPr lang="en-US" b="1" dirty="0" smtClean="0"/>
              <a:t>meetings, NND audits and </a:t>
            </a:r>
            <a:r>
              <a:rPr lang="en-US" b="1" dirty="0"/>
              <a:t>monthly mortality </a:t>
            </a:r>
            <a:r>
              <a:rPr lang="en-US" b="1" dirty="0" smtClean="0"/>
              <a:t>conferences</a:t>
            </a:r>
            <a:endParaRPr lang="en-US" b="1" dirty="0"/>
          </a:p>
          <a:p>
            <a:r>
              <a:rPr lang="en-US" b="1" dirty="0" smtClean="0"/>
              <a:t>Major and minor renovation works on hospital infrastructure</a:t>
            </a:r>
          </a:p>
          <a:p>
            <a:r>
              <a:rPr lang="en-US" b="1" dirty="0" err="1" smtClean="0"/>
              <a:t>Organised</a:t>
            </a:r>
            <a:r>
              <a:rPr lang="en-US" b="1" dirty="0" smtClean="0"/>
              <a:t> 4 quarterly blood donation exercises</a:t>
            </a:r>
          </a:p>
          <a:p>
            <a:r>
              <a:rPr lang="en-US" b="1" dirty="0" smtClean="0"/>
              <a:t>Held Family Health Conference with hospital stakeholders</a:t>
            </a:r>
          </a:p>
          <a:p>
            <a:r>
              <a:rPr lang="en-US" b="1" dirty="0"/>
              <a:t>4</a:t>
            </a:r>
            <a:r>
              <a:rPr lang="en-US" b="1" dirty="0" smtClean="0"/>
              <a:t> Surgical outreach programs at hospital</a:t>
            </a:r>
          </a:p>
          <a:p>
            <a:r>
              <a:rPr lang="en-US" b="1" dirty="0" smtClean="0"/>
              <a:t>Staff medical subsidy policy – 283 staff</a:t>
            </a:r>
          </a:p>
          <a:p>
            <a:r>
              <a:rPr lang="en-US" b="1" dirty="0" smtClean="0"/>
              <a:t>Health education ongoing twice every week at Radio </a:t>
            </a:r>
            <a:r>
              <a:rPr lang="en-US" b="1" dirty="0" err="1" smtClean="0"/>
              <a:t>Gangaa</a:t>
            </a:r>
            <a:endParaRPr lang="en-US" b="1" dirty="0" smtClean="0"/>
          </a:p>
          <a:p>
            <a:r>
              <a:rPr lang="en-US" b="1" dirty="0" smtClean="0"/>
              <a:t>Staff identification – nametags (343 staff)</a:t>
            </a:r>
          </a:p>
          <a:p>
            <a:r>
              <a:rPr lang="en-US" b="1" dirty="0" smtClean="0"/>
              <a:t>Staff health screening (8</a:t>
            </a:r>
            <a:r>
              <a:rPr lang="en-US" b="1" baseline="30000" dirty="0" smtClean="0"/>
              <a:t>th</a:t>
            </a:r>
            <a:r>
              <a:rPr lang="en-US" b="1" dirty="0" smtClean="0"/>
              <a:t>-12</a:t>
            </a:r>
            <a:r>
              <a:rPr lang="en-US" b="1" baseline="30000" dirty="0" smtClean="0"/>
              <a:t>th</a:t>
            </a:r>
            <a:r>
              <a:rPr lang="en-US" b="1" dirty="0" smtClean="0"/>
              <a:t> August 2022) – 219 staff</a:t>
            </a:r>
          </a:p>
          <a:p>
            <a:r>
              <a:rPr lang="en-US" b="1" dirty="0">
                <a:solidFill>
                  <a:prstClr val="black"/>
                </a:solidFill>
              </a:rPr>
              <a:t>Organized regular in-service trainings for </a:t>
            </a:r>
            <a:r>
              <a:rPr lang="en-US" b="1" dirty="0" smtClean="0">
                <a:solidFill>
                  <a:prstClr val="black"/>
                </a:solidFill>
              </a:rPr>
              <a:t>staff</a:t>
            </a:r>
          </a:p>
          <a:p>
            <a:r>
              <a:rPr lang="en-US" b="1" dirty="0" smtClean="0">
                <a:solidFill>
                  <a:prstClr val="black"/>
                </a:solidFill>
              </a:rPr>
              <a:t>Held </a:t>
            </a:r>
            <a:r>
              <a:rPr lang="en-US" b="1" dirty="0" smtClean="0">
                <a:solidFill>
                  <a:prstClr val="black"/>
                </a:solidFill>
              </a:rPr>
              <a:t>4 quarterly </a:t>
            </a:r>
            <a:r>
              <a:rPr lang="en-US" b="1" dirty="0" smtClean="0">
                <a:solidFill>
                  <a:prstClr val="black"/>
                </a:solidFill>
              </a:rPr>
              <a:t>staff durbars</a:t>
            </a:r>
          </a:p>
          <a:p>
            <a:pPr lvl="0">
              <a:buClr>
                <a:srgbClr val="B71E42"/>
              </a:buClr>
            </a:pPr>
            <a:r>
              <a:rPr lang="en-US" b="1" dirty="0">
                <a:solidFill>
                  <a:prstClr val="black"/>
                </a:solidFill>
              </a:rPr>
              <a:t>External auditing of </a:t>
            </a:r>
            <a:r>
              <a:rPr lang="en-US" b="1" dirty="0" smtClean="0">
                <a:solidFill>
                  <a:prstClr val="black"/>
                </a:solidFill>
              </a:rPr>
              <a:t>facility (Ghana audit service, GRA)</a:t>
            </a:r>
            <a:endParaRPr lang="en-US" b="1" dirty="0">
              <a:solidFill>
                <a:prstClr val="black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3477"/>
            <a:ext cx="8229600" cy="5374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HUMAN RESOURCE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489806"/>
              </p:ext>
            </p:extLst>
          </p:nvPr>
        </p:nvGraphicFramePr>
        <p:xfrm>
          <a:off x="0" y="404664"/>
          <a:ext cx="9168901" cy="6432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1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1085">
                  <a:extLst>
                    <a:ext uri="{9D8B030D-6E8A-4147-A177-3AD203B41FA5}">
                      <a16:colId xmlns:a16="http://schemas.microsoft.com/office/drawing/2014/main" val="2264694899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CATEGORY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CHAG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GHS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CASUALS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atang" pitchFamily="18" charset="-127"/>
                          <a:ea typeface="Batang" pitchFamily="18" charset="-127"/>
                        </a:rPr>
                        <a:t>Medical</a:t>
                      </a:r>
                      <a:r>
                        <a:rPr lang="en-US" sz="2400" baseline="0" dirty="0" smtClean="0">
                          <a:latin typeface="Batang" pitchFamily="18" charset="-127"/>
                          <a:ea typeface="Batang" pitchFamily="18" charset="-127"/>
                        </a:rPr>
                        <a:t> Officer</a:t>
                      </a:r>
                      <a:endParaRPr lang="en-US" sz="240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2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6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Physician </a:t>
                      </a:r>
                      <a:r>
                        <a:rPr lang="en-GB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Assistants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9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6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Community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Nurses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11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24135"/>
                  </a:ext>
                </a:extLst>
              </a:tr>
              <a:tr h="51663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Registered General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56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26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52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Midwives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26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27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59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80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Enrolled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77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104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Allied Health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39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104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Admin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&amp; Support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375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Pharmacist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and Technicians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Other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66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405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231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106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92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429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gridSpan="5"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NSS -</a:t>
                      </a:r>
                      <a:r>
                        <a:rPr lang="en-US" sz="2400" b="1" baseline="0" dirty="0" smtClean="0">
                          <a:latin typeface="Batang" pitchFamily="18" charset="-127"/>
                          <a:ea typeface="Batang" pitchFamily="18" charset="-127"/>
                        </a:rPr>
                        <a:t> 32, STUDY LEAVE - 45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63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2578298"/>
          </a:xfrm>
        </p:spPr>
        <p:txBody>
          <a:bodyPr>
            <a:normAutofit/>
          </a:bodyPr>
          <a:lstStyle/>
          <a:p>
            <a:r>
              <a:rPr lang="en-US" sz="6000" dirty="0" smtClean="0"/>
              <a:t>MENTAL WARD PROJECT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3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863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4235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250629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CANTEEN PROJECT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0742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0664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0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272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250629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PHARMACY ANNEX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206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8303" y="980728"/>
            <a:ext cx="3826768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IPD PHARMACY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4657725" cy="349329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471193"/>
            <a:ext cx="4498975" cy="3374231"/>
          </a:xfrm>
        </p:spPr>
      </p:pic>
    </p:spTree>
    <p:extLst>
      <p:ext uri="{BB962C8B-B14F-4D97-AF65-F5344CB8AC3E}">
        <p14:creationId xmlns:p14="http://schemas.microsoft.com/office/powerpoint/2010/main" val="29939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6000" dirty="0" smtClean="0"/>
              <a:t>GCB – ONSITE + INTERNET BANKING</a:t>
            </a:r>
            <a:endParaRPr lang="en-US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53419"/>
            <a:ext cx="9036496" cy="4355901"/>
          </a:xfrm>
        </p:spPr>
      </p:pic>
    </p:spTree>
    <p:extLst>
      <p:ext uri="{BB962C8B-B14F-4D97-AF65-F5344CB8AC3E}">
        <p14:creationId xmlns:p14="http://schemas.microsoft.com/office/powerpoint/2010/main" val="254869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16" y="6353944"/>
            <a:ext cx="8784976" cy="5040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STAFF NAMETAGS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0"/>
            <a:ext cx="8136904" cy="6353944"/>
          </a:xfrm>
        </p:spPr>
      </p:pic>
    </p:spTree>
    <p:extLst>
      <p:ext uri="{BB962C8B-B14F-4D97-AF65-F5344CB8AC3E}">
        <p14:creationId xmlns:p14="http://schemas.microsoft.com/office/powerpoint/2010/main" val="324645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" y="32970"/>
            <a:ext cx="9132346" cy="6737805"/>
          </a:xfrm>
        </p:spPr>
      </p:pic>
    </p:spTree>
    <p:extLst>
      <p:ext uri="{BB962C8B-B14F-4D97-AF65-F5344CB8AC3E}">
        <p14:creationId xmlns:p14="http://schemas.microsoft.com/office/powerpoint/2010/main" val="11864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9" y="404664"/>
            <a:ext cx="9125031" cy="6090948"/>
          </a:xfrm>
        </p:spPr>
      </p:pic>
    </p:spTree>
    <p:extLst>
      <p:ext uri="{BB962C8B-B14F-4D97-AF65-F5344CB8AC3E}">
        <p14:creationId xmlns:p14="http://schemas.microsoft.com/office/powerpoint/2010/main" val="270508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5" y="404664"/>
            <a:ext cx="9160055" cy="6204787"/>
          </a:xfrm>
        </p:spPr>
      </p:pic>
    </p:spTree>
    <p:extLst>
      <p:ext uri="{BB962C8B-B14F-4D97-AF65-F5344CB8AC3E}">
        <p14:creationId xmlns:p14="http://schemas.microsoft.com/office/powerpoint/2010/main" val="37839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" y="332656"/>
            <a:ext cx="9126163" cy="6296543"/>
          </a:xfrm>
        </p:spPr>
      </p:pic>
    </p:spTree>
    <p:extLst>
      <p:ext uri="{BB962C8B-B14F-4D97-AF65-F5344CB8AC3E}">
        <p14:creationId xmlns:p14="http://schemas.microsoft.com/office/powerpoint/2010/main" val="369133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172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Lack of modern medical equipment</a:t>
            </a:r>
          </a:p>
          <a:p>
            <a:r>
              <a:rPr lang="en-US" dirty="0" smtClean="0"/>
              <a:t>Financial </a:t>
            </a:r>
            <a:r>
              <a:rPr lang="en-US" dirty="0"/>
              <a:t>challenges</a:t>
            </a:r>
          </a:p>
          <a:p>
            <a:pPr lvl="1"/>
            <a:r>
              <a:rPr lang="en-US" dirty="0"/>
              <a:t>Delay in </a:t>
            </a:r>
            <a:r>
              <a:rPr lang="en-US" dirty="0" smtClean="0"/>
              <a:t>NHIS re-imbursement</a:t>
            </a:r>
            <a:endParaRPr lang="en-US" dirty="0"/>
          </a:p>
          <a:p>
            <a:pPr lvl="1"/>
            <a:r>
              <a:rPr lang="en-US" dirty="0" smtClean="0"/>
              <a:t>Low IGF generation</a:t>
            </a:r>
          </a:p>
          <a:p>
            <a:pPr lvl="1"/>
            <a:r>
              <a:rPr lang="en-US" dirty="0" smtClean="0"/>
              <a:t>Increasing cost of supplies and unfavourable payment terms</a:t>
            </a:r>
            <a:endParaRPr lang="en-US" dirty="0"/>
          </a:p>
          <a:p>
            <a:r>
              <a:rPr lang="en-US" dirty="0"/>
              <a:t>Infrastructural </a:t>
            </a:r>
            <a:r>
              <a:rPr lang="en-US" dirty="0" smtClean="0"/>
              <a:t>challenges</a:t>
            </a:r>
            <a:endParaRPr lang="en-US" dirty="0"/>
          </a:p>
          <a:p>
            <a:pPr lvl="1"/>
            <a:r>
              <a:rPr lang="en-US" dirty="0"/>
              <a:t>Dilapidated existing </a:t>
            </a:r>
            <a:r>
              <a:rPr lang="en-US" dirty="0" smtClean="0"/>
              <a:t>structures</a:t>
            </a:r>
          </a:p>
          <a:p>
            <a:pPr lvl="1"/>
            <a:r>
              <a:rPr lang="en-US" dirty="0" smtClean="0"/>
              <a:t>Uncompleted Administration block</a:t>
            </a:r>
            <a:endParaRPr lang="en-US" dirty="0"/>
          </a:p>
          <a:p>
            <a:pPr lvl="1"/>
            <a:r>
              <a:rPr lang="en-US" dirty="0" smtClean="0"/>
              <a:t>Lack of </a:t>
            </a:r>
            <a:r>
              <a:rPr lang="en-US" dirty="0"/>
              <a:t>accommodation for critical staff</a:t>
            </a:r>
          </a:p>
          <a:p>
            <a:pPr lvl="1"/>
            <a:r>
              <a:rPr lang="en-US" dirty="0"/>
              <a:t>Limited space at </a:t>
            </a:r>
            <a:r>
              <a:rPr lang="en-US" dirty="0" smtClean="0"/>
              <a:t>NICU, </a:t>
            </a:r>
            <a:r>
              <a:rPr lang="en-US" dirty="0" err="1" smtClean="0"/>
              <a:t>labour</a:t>
            </a:r>
            <a:r>
              <a:rPr lang="en-US" dirty="0" smtClean="0"/>
              <a:t> ward and mortuary</a:t>
            </a:r>
            <a:endParaRPr lang="en-US" dirty="0"/>
          </a:p>
          <a:p>
            <a:pPr lvl="1"/>
            <a:r>
              <a:rPr lang="en-US" dirty="0" smtClean="0"/>
              <a:t>Proposed </a:t>
            </a:r>
            <a:r>
              <a:rPr lang="en-US" dirty="0"/>
              <a:t>theatre at </a:t>
            </a:r>
            <a:r>
              <a:rPr lang="en-US" dirty="0" smtClean="0"/>
              <a:t>Maternity (not yet done)</a:t>
            </a:r>
            <a:endParaRPr lang="en-US" dirty="0"/>
          </a:p>
          <a:p>
            <a:pPr lvl="1"/>
            <a:r>
              <a:rPr lang="en-US" dirty="0" smtClean="0"/>
              <a:t>Uncompleted </a:t>
            </a:r>
            <a:r>
              <a:rPr lang="en-US" dirty="0"/>
              <a:t>r</a:t>
            </a:r>
            <a:r>
              <a:rPr lang="en-US" dirty="0" smtClean="0"/>
              <a:t>oad and gutter construction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7638"/>
            <a:ext cx="8928992" cy="5251722"/>
          </a:xfrm>
        </p:spPr>
        <p:txBody>
          <a:bodyPr>
            <a:normAutofit/>
          </a:bodyPr>
          <a:lstStyle/>
          <a:p>
            <a:r>
              <a:rPr lang="en-US" dirty="0"/>
              <a:t>Human resource </a:t>
            </a:r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Absence </a:t>
            </a:r>
            <a:r>
              <a:rPr lang="en-US" dirty="0"/>
              <a:t>of </a:t>
            </a:r>
            <a:r>
              <a:rPr lang="en-US" dirty="0" smtClean="0"/>
              <a:t>specialists 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Paediatrician</a:t>
            </a:r>
            <a:r>
              <a:rPr lang="en-US" dirty="0" smtClean="0"/>
              <a:t>, Obstetrician/</a:t>
            </a:r>
            <a:r>
              <a:rPr lang="en-US" dirty="0" err="1" smtClean="0"/>
              <a:t>Gynaecologist</a:t>
            </a:r>
            <a:r>
              <a:rPr lang="en-US" dirty="0" smtClean="0"/>
              <a:t>, Neonatologist</a:t>
            </a:r>
            <a:r>
              <a:rPr lang="en-US" dirty="0"/>
              <a:t>, </a:t>
            </a:r>
            <a:r>
              <a:rPr lang="en-US" dirty="0" smtClean="0"/>
              <a:t>Surgeon, </a:t>
            </a:r>
            <a:r>
              <a:rPr lang="en-US" dirty="0" err="1" smtClean="0"/>
              <a:t>Peri</a:t>
            </a:r>
            <a:r>
              <a:rPr lang="en-US" dirty="0" smtClean="0"/>
              <a:t>-operative nurses</a:t>
            </a:r>
          </a:p>
          <a:p>
            <a:pPr lvl="1"/>
            <a:r>
              <a:rPr lang="en-US" dirty="0"/>
              <a:t>Inadequate staffing </a:t>
            </a:r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smtClean="0"/>
              <a:t>laboratory</a:t>
            </a:r>
          </a:p>
          <a:p>
            <a:pPr lvl="1"/>
            <a:r>
              <a:rPr lang="en-US" dirty="0" smtClean="0"/>
              <a:t>Increased number of casuals and payroll issues</a:t>
            </a:r>
          </a:p>
          <a:p>
            <a:pPr lvl="1"/>
            <a:r>
              <a:rPr lang="en-US" dirty="0" smtClean="0"/>
              <a:t>Staff filing/records limitations</a:t>
            </a:r>
          </a:p>
          <a:p>
            <a:r>
              <a:rPr lang="en-US" dirty="0" smtClean="0"/>
              <a:t>Other challenges</a:t>
            </a:r>
            <a:endParaRPr lang="en-US" dirty="0"/>
          </a:p>
          <a:p>
            <a:pPr lvl="1"/>
            <a:r>
              <a:rPr lang="en-US" dirty="0" smtClean="0"/>
              <a:t>Delays and inconsistencies in logistic supplies</a:t>
            </a:r>
          </a:p>
          <a:p>
            <a:pPr lvl="1"/>
            <a:r>
              <a:rPr lang="en-US" dirty="0" smtClean="0"/>
              <a:t>Poor staff equipment maintenance culture and wastage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3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en-US" dirty="0" smtClean="0"/>
              <a:t>ACHIEVEMENTS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Decreased general hospital mortality rate</a:t>
            </a:r>
          </a:p>
          <a:p>
            <a:r>
              <a:rPr lang="en-US" dirty="0" smtClean="0"/>
              <a:t>Inception of ANC classes</a:t>
            </a:r>
          </a:p>
          <a:p>
            <a:r>
              <a:rPr lang="en-US" dirty="0" smtClean="0"/>
              <a:t>Community communal labour support</a:t>
            </a:r>
          </a:p>
          <a:p>
            <a:r>
              <a:rPr lang="en-US" dirty="0"/>
              <a:t>Provision of new incinerator pit</a:t>
            </a:r>
          </a:p>
          <a:p>
            <a:r>
              <a:rPr lang="en-US" dirty="0" smtClean="0"/>
              <a:t>Provision of nametags for staff  </a:t>
            </a:r>
          </a:p>
          <a:p>
            <a:r>
              <a:rPr lang="en-US" dirty="0" smtClean="0"/>
              <a:t>Overall best hospital in regional peer review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New digital mobile X-ray machine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Inception of Matron 360 quality assessment program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Drafting of Hospital strategic </a:t>
            </a:r>
            <a:r>
              <a:rPr lang="en-US" dirty="0">
                <a:solidFill>
                  <a:prstClr val="black"/>
                </a:solidFill>
              </a:rPr>
              <a:t>plan </a:t>
            </a:r>
            <a:r>
              <a:rPr lang="en-US" dirty="0" smtClean="0">
                <a:solidFill>
                  <a:prstClr val="black"/>
                </a:solidFill>
              </a:rPr>
              <a:t>2022-2027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Inception of pharmacy annex (IPD pharmacy)</a:t>
            </a:r>
          </a:p>
          <a:p>
            <a:r>
              <a:rPr lang="en-US" dirty="0" smtClean="0"/>
              <a:t>Inception </a:t>
            </a:r>
            <a:r>
              <a:rPr lang="en-US" dirty="0"/>
              <a:t>of </a:t>
            </a:r>
            <a:r>
              <a:rPr lang="en-US" dirty="0" smtClean="0"/>
              <a:t>G6PD and viral load tests </a:t>
            </a:r>
            <a:r>
              <a:rPr lang="en-US" dirty="0"/>
              <a:t>at laboratory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sz="3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965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70" y="-21913"/>
            <a:ext cx="8229600" cy="1143000"/>
          </a:xfrm>
        </p:spPr>
        <p:txBody>
          <a:bodyPr/>
          <a:lstStyle/>
          <a:p>
            <a:r>
              <a:rPr lang="en-US" dirty="0" smtClean="0"/>
              <a:t>ACHIEVEMENTS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908720"/>
            <a:ext cx="9505056" cy="59492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Improved referral system</a:t>
            </a:r>
          </a:p>
          <a:p>
            <a:r>
              <a:rPr lang="en-US" dirty="0" smtClean="0"/>
              <a:t>Inception of staff medical subsidy policy</a:t>
            </a:r>
          </a:p>
          <a:p>
            <a:r>
              <a:rPr lang="en-US" dirty="0" smtClean="0"/>
              <a:t>Refurbishment of Religious ward (4 TVs and 4 Fridges)</a:t>
            </a:r>
          </a:p>
          <a:p>
            <a:r>
              <a:rPr lang="en-US" dirty="0" smtClean="0"/>
              <a:t>Provision of wireless GSM phone sets to wards/units</a:t>
            </a:r>
          </a:p>
          <a:p>
            <a:r>
              <a:rPr lang="en-US" dirty="0" smtClean="0"/>
              <a:t>Covering of ward mattresses</a:t>
            </a:r>
          </a:p>
          <a:p>
            <a:r>
              <a:rPr lang="en-US" dirty="0" smtClean="0"/>
              <a:t>Extension of CCTV to hospital’s main entrance</a:t>
            </a:r>
          </a:p>
          <a:p>
            <a:r>
              <a:rPr lang="en-US" dirty="0" smtClean="0"/>
              <a:t>Staff health screening</a:t>
            </a:r>
          </a:p>
          <a:p>
            <a:r>
              <a:rPr lang="en-US" dirty="0"/>
              <a:t>4</a:t>
            </a:r>
            <a:r>
              <a:rPr lang="en-US" dirty="0" smtClean="0"/>
              <a:t> visiting surgeons outreach programs to hospital</a:t>
            </a:r>
          </a:p>
          <a:p>
            <a:r>
              <a:rPr lang="en-US" dirty="0" smtClean="0"/>
              <a:t>Provision </a:t>
            </a:r>
            <a:r>
              <a:rPr lang="en-US" dirty="0"/>
              <a:t>of information desk </a:t>
            </a:r>
            <a:r>
              <a:rPr lang="en-US" dirty="0" smtClean="0"/>
              <a:t>for client complaints</a:t>
            </a:r>
          </a:p>
          <a:p>
            <a:r>
              <a:rPr lang="en-US" dirty="0" smtClean="0"/>
              <a:t>Inception of </a:t>
            </a:r>
            <a:r>
              <a:rPr lang="en-US" dirty="0"/>
              <a:t>O</a:t>
            </a:r>
            <a:r>
              <a:rPr lang="en-US" dirty="0" smtClean="0"/>
              <a:t>n-site/Internet banking (GCB)</a:t>
            </a:r>
          </a:p>
          <a:p>
            <a:r>
              <a:rPr lang="en-US" dirty="0" smtClean="0"/>
              <a:t>Repair of hospital transportation fleet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2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en-US" dirty="0" smtClean="0"/>
              <a:t>ACHIEVEMENTS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908720"/>
            <a:ext cx="9361040" cy="594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Renovation </a:t>
            </a:r>
            <a:r>
              <a:rPr lang="en-US" dirty="0" smtClean="0"/>
              <a:t>of </a:t>
            </a:r>
            <a:r>
              <a:rPr lang="en-US" dirty="0"/>
              <a:t>COVID-19 isolation </a:t>
            </a:r>
            <a:r>
              <a:rPr lang="en-US" dirty="0" smtClean="0"/>
              <a:t>center</a:t>
            </a:r>
          </a:p>
          <a:p>
            <a:r>
              <a:rPr lang="en-US" dirty="0" smtClean="0"/>
              <a:t>Separation of OPD from </a:t>
            </a:r>
            <a:r>
              <a:rPr lang="en-US" smtClean="0"/>
              <a:t>Emergency unit</a:t>
            </a:r>
            <a:endParaRPr lang="en-US" dirty="0" smtClean="0"/>
          </a:p>
          <a:p>
            <a:r>
              <a:rPr lang="en-US" dirty="0" smtClean="0"/>
              <a:t>Twice </a:t>
            </a:r>
            <a:r>
              <a:rPr lang="en-US" dirty="0"/>
              <a:t>weekly radio health </a:t>
            </a:r>
            <a:r>
              <a:rPr lang="en-US" dirty="0" smtClean="0"/>
              <a:t>talks</a:t>
            </a:r>
          </a:p>
          <a:p>
            <a:r>
              <a:rPr lang="en-US" dirty="0" smtClean="0"/>
              <a:t>Pre-operation room at theatre</a:t>
            </a:r>
          </a:p>
          <a:p>
            <a:r>
              <a:rPr lang="en-US" dirty="0" smtClean="0"/>
              <a:t>Physician specialist and Emergency nurse as staff</a:t>
            </a:r>
          </a:p>
          <a:p>
            <a:r>
              <a:rPr lang="en-US" dirty="0" smtClean="0"/>
              <a:t>Procurement of new surgical instruments to theatre</a:t>
            </a:r>
            <a:endParaRPr lang="en-US" dirty="0"/>
          </a:p>
          <a:p>
            <a:r>
              <a:rPr lang="en-US" dirty="0"/>
              <a:t>Construction of </a:t>
            </a:r>
            <a:r>
              <a:rPr lang="en-US" dirty="0" smtClean="0"/>
              <a:t>new billing </a:t>
            </a:r>
            <a:r>
              <a:rPr lang="en-US" dirty="0"/>
              <a:t>units </a:t>
            </a:r>
            <a:endParaRPr lang="en-US" dirty="0" smtClean="0"/>
          </a:p>
          <a:p>
            <a:pPr lvl="0"/>
            <a:r>
              <a:rPr lang="en-US" dirty="0">
                <a:solidFill>
                  <a:prstClr val="black"/>
                </a:solidFill>
              </a:rPr>
              <a:t>Active hospital public address system</a:t>
            </a:r>
          </a:p>
          <a:p>
            <a:r>
              <a:rPr lang="en-US" dirty="0"/>
              <a:t>Conducted in-service trainings for </a:t>
            </a:r>
            <a:r>
              <a:rPr lang="en-US" dirty="0" smtClean="0"/>
              <a:t>staff</a:t>
            </a:r>
          </a:p>
          <a:p>
            <a:r>
              <a:rPr lang="en-US" dirty="0" smtClean="0"/>
              <a:t>Renovation of hospital bungalows</a:t>
            </a:r>
          </a:p>
          <a:p>
            <a:r>
              <a:rPr lang="en-US" dirty="0" smtClean="0"/>
              <a:t>New </a:t>
            </a:r>
            <a:r>
              <a:rPr lang="en-US" dirty="0" err="1" smtClean="0"/>
              <a:t>haematology</a:t>
            </a:r>
            <a:r>
              <a:rPr lang="en-US" dirty="0" smtClean="0"/>
              <a:t> </a:t>
            </a:r>
            <a:r>
              <a:rPr lang="en-US" dirty="0" err="1" smtClean="0"/>
              <a:t>analyser</a:t>
            </a:r>
            <a:r>
              <a:rPr lang="en-US" dirty="0" smtClean="0"/>
              <a:t> for laboratory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8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5121"/>
            <a:ext cx="8229600" cy="1143000"/>
          </a:xfrm>
        </p:spPr>
        <p:txBody>
          <a:bodyPr/>
          <a:lstStyle/>
          <a:p>
            <a:r>
              <a:rPr lang="en-US" dirty="0" smtClean="0"/>
              <a:t>WAY FORWARD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1124744"/>
            <a:ext cx="9361040" cy="5544616"/>
          </a:xfrm>
        </p:spPr>
        <p:txBody>
          <a:bodyPr>
            <a:normAutofit/>
          </a:bodyPr>
          <a:lstStyle/>
          <a:p>
            <a:r>
              <a:rPr lang="en-US" dirty="0" smtClean="0"/>
              <a:t>To repair and replace broken down and old/ outmoded medical equipment</a:t>
            </a:r>
            <a:endParaRPr lang="en-US" dirty="0"/>
          </a:p>
          <a:p>
            <a:r>
              <a:rPr lang="en-US" dirty="0"/>
              <a:t>Lobby with NHIA for prompt re-imbursement</a:t>
            </a:r>
          </a:p>
          <a:p>
            <a:r>
              <a:rPr lang="en-US" dirty="0" smtClean="0"/>
              <a:t>Engage philanthropists </a:t>
            </a:r>
            <a:r>
              <a:rPr lang="en-US" dirty="0"/>
              <a:t>and organizations for </a:t>
            </a:r>
            <a:r>
              <a:rPr lang="en-US" dirty="0" smtClean="0"/>
              <a:t>support  (Project C.U.R.E)</a:t>
            </a:r>
            <a:endParaRPr lang="en-US" dirty="0"/>
          </a:p>
          <a:p>
            <a:r>
              <a:rPr lang="en-US" dirty="0"/>
              <a:t>Continue lobby </a:t>
            </a:r>
            <a:r>
              <a:rPr lang="en-US" dirty="0" smtClean="0"/>
              <a:t>with Regional minister, MOH, MCE &amp; MP </a:t>
            </a:r>
            <a:r>
              <a:rPr lang="en-US" dirty="0"/>
              <a:t>to complete </a:t>
            </a:r>
            <a:r>
              <a:rPr lang="en-US" dirty="0" smtClean="0"/>
              <a:t>new administration block, hospital road and gutter construction and other structures</a:t>
            </a:r>
          </a:p>
          <a:p>
            <a:r>
              <a:rPr lang="en-US" dirty="0" smtClean="0"/>
              <a:t>To transition from folder to paperless system - LHIMS</a:t>
            </a:r>
          </a:p>
          <a:p>
            <a:r>
              <a:rPr lang="en-US" dirty="0" smtClean="0"/>
              <a:t>To introduce clock-in/out system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237312"/>
            <a:ext cx="9144000" cy="620688"/>
          </a:xfrm>
        </p:spPr>
        <p:txBody>
          <a:bodyPr>
            <a:noAutofit/>
          </a:bodyPr>
          <a:lstStyle/>
          <a:p>
            <a:r>
              <a:rPr lang="en-US" sz="3600" dirty="0" smtClean="0"/>
              <a:t>UNCOMPLETED NEW ADMINISTRATION BLOCK</a:t>
            </a:r>
            <a:endParaRPr lang="en-US" sz="3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" y="116632"/>
            <a:ext cx="8964192" cy="6020933"/>
          </a:xfrm>
        </p:spPr>
      </p:pic>
    </p:spTree>
    <p:extLst>
      <p:ext uri="{BB962C8B-B14F-4D97-AF65-F5344CB8AC3E}">
        <p14:creationId xmlns:p14="http://schemas.microsoft.com/office/powerpoint/2010/main" val="313288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68011" cy="350100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58540" y="1463415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HOSPITAL ROAD AND GUTTER CONSTRUCTION/ DILAPITATED HOSPITAL BUNGALOW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10" y="3501008"/>
            <a:ext cx="4565935" cy="3424451"/>
          </a:xfrm>
        </p:spPr>
      </p:pic>
    </p:spTree>
    <p:extLst>
      <p:ext uri="{BB962C8B-B14F-4D97-AF65-F5344CB8AC3E}">
        <p14:creationId xmlns:p14="http://schemas.microsoft.com/office/powerpoint/2010/main" val="407343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297"/>
            <a:ext cx="8229600" cy="867009"/>
          </a:xfrm>
        </p:spPr>
        <p:txBody>
          <a:bodyPr/>
          <a:lstStyle/>
          <a:p>
            <a:r>
              <a:rPr lang="en-US" dirty="0" smtClean="0"/>
              <a:t>WAY FORWARD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765" y="665312"/>
            <a:ext cx="9505055" cy="61926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Provision of laboratory annex</a:t>
            </a:r>
          </a:p>
          <a:p>
            <a:r>
              <a:rPr lang="en-US" dirty="0" smtClean="0"/>
              <a:t>Construction of oxygen plant and medical gas pipeline system</a:t>
            </a:r>
          </a:p>
          <a:p>
            <a:r>
              <a:rPr lang="en-US" dirty="0" smtClean="0"/>
              <a:t>Improvement </a:t>
            </a:r>
            <a:r>
              <a:rPr lang="en-US" dirty="0"/>
              <a:t>of IGF packages to improve hospital revenue (cost recovery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Collaboration with </a:t>
            </a:r>
            <a:r>
              <a:rPr lang="en-US" dirty="0" err="1" smtClean="0"/>
              <a:t>Zipline</a:t>
            </a:r>
            <a:r>
              <a:rPr lang="en-US" dirty="0" smtClean="0"/>
              <a:t> Ghana for drone supply of blood, blood products and emergency drugs.</a:t>
            </a:r>
          </a:p>
          <a:p>
            <a:r>
              <a:rPr lang="en-US" dirty="0" smtClean="0"/>
              <a:t>Implementation of hospital accommodation policy</a:t>
            </a:r>
            <a:endParaRPr lang="en-US" dirty="0"/>
          </a:p>
          <a:p>
            <a:r>
              <a:rPr lang="en-US" dirty="0" smtClean="0"/>
              <a:t>Procurement of </a:t>
            </a:r>
            <a:r>
              <a:rPr lang="en-US" dirty="0" err="1" smtClean="0"/>
              <a:t>Hb</a:t>
            </a:r>
            <a:r>
              <a:rPr lang="en-US" dirty="0" smtClean="0"/>
              <a:t> electrophoresis and Coagulation machines for laboratory</a:t>
            </a:r>
          </a:p>
          <a:p>
            <a:r>
              <a:rPr lang="en-US" dirty="0" smtClean="0"/>
              <a:t>Estate developer contract for staff accommodation (BOT)</a:t>
            </a:r>
          </a:p>
          <a:p>
            <a:r>
              <a:rPr lang="en-US" dirty="0" smtClean="0"/>
              <a:t>End of year staff awards</a:t>
            </a:r>
          </a:p>
          <a:p>
            <a:r>
              <a:rPr lang="en-US" dirty="0" smtClean="0"/>
              <a:t>70</a:t>
            </a:r>
            <a:r>
              <a:rPr lang="en-US" baseline="30000" dirty="0" smtClean="0"/>
              <a:t>th</a:t>
            </a:r>
            <a:r>
              <a:rPr lang="en-US" dirty="0" smtClean="0"/>
              <a:t> anniversary next year (2023)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67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0572" y="5285006"/>
            <a:ext cx="4143578" cy="6397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ZIPLINE GHANA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982"/>
            <a:ext cx="5056910" cy="338196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28310" y="620688"/>
            <a:ext cx="4195610" cy="63976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MEDICAL GAS PIPELINE SYSTEM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98840"/>
            <a:ext cx="5004049" cy="3573016"/>
          </a:xfrm>
        </p:spPr>
      </p:pic>
    </p:spTree>
    <p:extLst>
      <p:ext uri="{BB962C8B-B14F-4D97-AF65-F5344CB8AC3E}">
        <p14:creationId xmlns:p14="http://schemas.microsoft.com/office/powerpoint/2010/main" val="15764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52" y="5796"/>
            <a:ext cx="8229600" cy="1026368"/>
          </a:xfrm>
        </p:spPr>
        <p:txBody>
          <a:bodyPr/>
          <a:lstStyle/>
          <a:p>
            <a:r>
              <a:rPr lang="en-US" dirty="0" smtClean="0"/>
              <a:t>WAY FORWARD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51740"/>
            <a:ext cx="9036496" cy="59062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Lobby for </a:t>
            </a:r>
            <a:r>
              <a:rPr lang="en-US" dirty="0" smtClean="0"/>
              <a:t>specialists </a:t>
            </a:r>
            <a:r>
              <a:rPr lang="en-US" dirty="0"/>
              <a:t>to do </a:t>
            </a:r>
            <a:r>
              <a:rPr lang="en-US" dirty="0" smtClean="0"/>
              <a:t>surgeries at hospital</a:t>
            </a:r>
          </a:p>
          <a:p>
            <a:r>
              <a:rPr lang="en-US" dirty="0" smtClean="0"/>
              <a:t>Specialty units to do outreaches to community</a:t>
            </a:r>
          </a:p>
          <a:p>
            <a:r>
              <a:rPr lang="en-US" dirty="0" smtClean="0"/>
              <a:t>Input of casual staff into controller payroll</a:t>
            </a:r>
          </a:p>
          <a:p>
            <a:r>
              <a:rPr lang="en-US" dirty="0" smtClean="0"/>
              <a:t>Conversion of current conference room at maternity into Obstetrics and </a:t>
            </a:r>
            <a:r>
              <a:rPr lang="en-US" dirty="0" err="1" smtClean="0"/>
              <a:t>Gynaecology</a:t>
            </a:r>
            <a:r>
              <a:rPr lang="en-US" dirty="0" smtClean="0"/>
              <a:t> theatre</a:t>
            </a:r>
          </a:p>
          <a:p>
            <a:r>
              <a:rPr lang="en-US" dirty="0" smtClean="0"/>
              <a:t>Provision of Mental ward </a:t>
            </a:r>
            <a:r>
              <a:rPr lang="en-US" smtClean="0"/>
              <a:t>(refurbishment/training)</a:t>
            </a:r>
            <a:endParaRPr lang="en-US" dirty="0"/>
          </a:p>
          <a:p>
            <a:r>
              <a:rPr lang="en-US" dirty="0" smtClean="0"/>
              <a:t>Provision of Staff canteen (ongoing/outsourcing)</a:t>
            </a:r>
          </a:p>
          <a:p>
            <a:r>
              <a:rPr lang="en-US" dirty="0" smtClean="0"/>
              <a:t>NICU and Mortuary extension</a:t>
            </a:r>
          </a:p>
          <a:p>
            <a:r>
              <a:rPr lang="en-US" dirty="0" smtClean="0"/>
              <a:t>Operationalisation of theatre recovery ward</a:t>
            </a:r>
          </a:p>
          <a:p>
            <a:r>
              <a:rPr lang="en-US" dirty="0" smtClean="0"/>
              <a:t>Provision of sheds for patient relatives</a:t>
            </a:r>
          </a:p>
          <a:p>
            <a:r>
              <a:rPr lang="en-US" dirty="0" smtClean="0"/>
              <a:t>Extension of CCTV cameras to stores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02128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COVID 19 ISOLATION CENTRE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9174"/>
            <a:ext cx="8496944" cy="5829042"/>
          </a:xfrm>
        </p:spPr>
      </p:pic>
    </p:spTree>
    <p:extLst>
      <p:ext uri="{BB962C8B-B14F-4D97-AF65-F5344CB8AC3E}">
        <p14:creationId xmlns:p14="http://schemas.microsoft.com/office/powerpoint/2010/main" val="20052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021288"/>
            <a:ext cx="8568952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RADIO </a:t>
            </a:r>
            <a:r>
              <a:rPr lang="en-US" sz="3200" smtClean="0"/>
              <a:t>HEALTH TALK AT GANGAA FM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88640"/>
            <a:ext cx="8568952" cy="5626968"/>
          </a:xfrm>
        </p:spPr>
      </p:pic>
    </p:spTree>
    <p:extLst>
      <p:ext uri="{BB962C8B-B14F-4D97-AF65-F5344CB8AC3E}">
        <p14:creationId xmlns:p14="http://schemas.microsoft.com/office/powerpoint/2010/main" val="376530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432" y="6190786"/>
            <a:ext cx="8418040" cy="667214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OVERALL BEST HOSPITAL  – REGIONAL PEER REVIEW</a:t>
            </a:r>
            <a:endParaRPr lang="en-US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4" b="21934"/>
          <a:stretch>
            <a:fillRect/>
          </a:stretch>
        </p:blipFill>
        <p:spPr>
          <a:xfrm>
            <a:off x="402432" y="34102"/>
            <a:ext cx="8208912" cy="6156684"/>
          </a:xfrm>
        </p:spPr>
      </p:pic>
    </p:spTree>
    <p:extLst>
      <p:ext uri="{BB962C8B-B14F-4D97-AF65-F5344CB8AC3E}">
        <p14:creationId xmlns:p14="http://schemas.microsoft.com/office/powerpoint/2010/main" val="148335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54" y="5877272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RENOVATION</a:t>
            </a:r>
            <a:r>
              <a:rPr lang="en-US" dirty="0" smtClean="0"/>
              <a:t> </a:t>
            </a:r>
            <a:r>
              <a:rPr lang="en-US" b="1" dirty="0" smtClean="0"/>
              <a:t>AND</a:t>
            </a:r>
            <a:r>
              <a:rPr lang="en-US" dirty="0" smtClean="0"/>
              <a:t> </a:t>
            </a:r>
            <a:r>
              <a:rPr lang="en-US" b="1" dirty="0" smtClean="0"/>
              <a:t>MAINTENANCE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0688"/>
            <a:ext cx="8843598" cy="5059059"/>
          </a:xfrm>
        </p:spPr>
      </p:pic>
    </p:spTree>
    <p:extLst>
      <p:ext uri="{BB962C8B-B14F-4D97-AF65-F5344CB8AC3E}">
        <p14:creationId xmlns:p14="http://schemas.microsoft.com/office/powerpoint/2010/main" val="31885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067944" cy="5423925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091947" y="1535113"/>
            <a:ext cx="4944549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TWO NEW BILLING UNITS</a:t>
            </a:r>
            <a:endParaRPr lang="en-US" sz="32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47" y="3068961"/>
            <a:ext cx="5052054" cy="3789040"/>
          </a:xfrm>
        </p:spPr>
      </p:pic>
    </p:spTree>
    <p:extLst>
      <p:ext uri="{BB962C8B-B14F-4D97-AF65-F5344CB8AC3E}">
        <p14:creationId xmlns:p14="http://schemas.microsoft.com/office/powerpoint/2010/main" val="348612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3960440" cy="490066"/>
          </a:xfrm>
        </p:spPr>
        <p:txBody>
          <a:bodyPr>
            <a:no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</a:rPr>
              <a:t>GOING THE EXTRA MILE</a:t>
            </a:r>
            <a:br>
              <a:rPr lang="en-US" sz="2800" b="1" dirty="0">
                <a:solidFill>
                  <a:prstClr val="black"/>
                </a:solidFill>
              </a:rPr>
            </a:br>
            <a:endParaRPr lang="en-US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5725116"/>
            <a:ext cx="4572908" cy="1016252"/>
          </a:xfrm>
        </p:spPr>
        <p:txBody>
          <a:bodyPr>
            <a:normAutofit/>
          </a:bodyPr>
          <a:lstStyle/>
          <a:p>
            <a:pPr lvl="0"/>
            <a:r>
              <a:rPr lang="en-US" sz="1400" dirty="0" smtClean="0">
                <a:solidFill>
                  <a:prstClr val="black"/>
                </a:solidFill>
              </a:rPr>
              <a:t>A CASE OF POISONING WHO WAS BROUGHT IN UNCONSCIOUS BUT RECOVERED AFTER </a:t>
            </a:r>
            <a:r>
              <a:rPr lang="en-US" sz="1400" dirty="0" smtClean="0">
                <a:solidFill>
                  <a:prstClr val="black"/>
                </a:solidFill>
              </a:rPr>
              <a:t>TWO</a:t>
            </a:r>
            <a:r>
              <a:rPr lang="en-US" sz="1400" dirty="0" smtClean="0">
                <a:solidFill>
                  <a:prstClr val="black"/>
                </a:solidFill>
              </a:rPr>
              <a:t> WEEKS OF DEDICATED PROFESSIONAL CARE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607"/>
            <a:ext cx="4572908" cy="5208122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716016" y="5725116"/>
            <a:ext cx="4427984" cy="1132884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/>
              <a:t>A CASE OF ASSAUT WITH SEVERE HEAD INJURY WHO WAS BROUGHT IN  WITH POOR PROGNOSIS AND NEEDED REFERRAL. A CLINICA STAFF RAISED FUNDS ON SOCIAMEDIA AND SUCCESSFULLY FOLLOWED UP ON CHILD’S REFERRAL AND SURVIVAL.</a:t>
            </a:r>
            <a:endParaRPr lang="en-US" sz="1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98707"/>
            <a:ext cx="4427984" cy="5226409"/>
          </a:xfrm>
        </p:spPr>
      </p:pic>
    </p:spTree>
    <p:extLst>
      <p:ext uri="{BB962C8B-B14F-4D97-AF65-F5344CB8AC3E}">
        <p14:creationId xmlns:p14="http://schemas.microsoft.com/office/powerpoint/2010/main" val="295040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23575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OVERALL BEST NURSE UPPER WEST </a:t>
            </a:r>
            <a:r>
              <a:rPr lang="en-US" sz="3600" b="1" dirty="0" smtClean="0"/>
              <a:t>REGION 2022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079"/>
            <a:ext cx="5544616" cy="6251696"/>
          </a:xfrm>
        </p:spPr>
      </p:pic>
    </p:spTree>
    <p:extLst>
      <p:ext uri="{BB962C8B-B14F-4D97-AF65-F5344CB8AC3E}">
        <p14:creationId xmlns:p14="http://schemas.microsoft.com/office/powerpoint/2010/main" val="17244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884" y="6240079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REPAIR OF HOSPITAL FLEET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24" y="26622"/>
            <a:ext cx="8280920" cy="6210690"/>
          </a:xfrm>
        </p:spPr>
      </p:pic>
    </p:spTree>
    <p:extLst>
      <p:ext uri="{BB962C8B-B14F-4D97-AF65-F5344CB8AC3E}">
        <p14:creationId xmlns:p14="http://schemas.microsoft.com/office/powerpoint/2010/main" val="351182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2930"/>
            <a:ext cx="4803416" cy="341667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4048" y="1484784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IN-SERVICE TRAINING</a:t>
            </a:r>
            <a:endParaRPr lang="en-US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3363740"/>
            <a:ext cx="4932040" cy="3494260"/>
          </a:xfrm>
        </p:spPr>
      </p:pic>
    </p:spTree>
    <p:extLst>
      <p:ext uri="{BB962C8B-B14F-4D97-AF65-F5344CB8AC3E}">
        <p14:creationId xmlns:p14="http://schemas.microsoft.com/office/powerpoint/2010/main" val="99168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1483" y="476672"/>
            <a:ext cx="4355976" cy="639762"/>
          </a:xfrm>
        </p:spPr>
        <p:txBody>
          <a:bodyPr>
            <a:noAutofit/>
          </a:bodyPr>
          <a:lstStyle/>
          <a:p>
            <a:r>
              <a:rPr lang="en-US" dirty="0" smtClean="0"/>
              <a:t>NEW HAEMATOLOGY ANALYSER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4" y="-96982"/>
            <a:ext cx="4797718" cy="4462086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1520" y="483728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ea typeface="+mj-ea"/>
                <a:cs typeface="+mj-cs"/>
              </a:rPr>
              <a:t>CCTV EXTENSION TO HOSPITAL ENTRANCE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40768"/>
            <a:ext cx="4355975" cy="5517233"/>
          </a:xfrm>
        </p:spPr>
      </p:pic>
    </p:spTree>
    <p:extLst>
      <p:ext uri="{BB962C8B-B14F-4D97-AF65-F5344CB8AC3E}">
        <p14:creationId xmlns:p14="http://schemas.microsoft.com/office/powerpoint/2010/main" val="27295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49006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QUARTERLY BLOOD </a:t>
            </a:r>
            <a:r>
              <a:rPr lang="en-US" b="1" dirty="0" smtClean="0"/>
              <a:t>DONATION SESSIONS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33" y="969690"/>
            <a:ext cx="2298913" cy="30652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551" y="942108"/>
            <a:ext cx="2313758" cy="3134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49896"/>
            <a:ext cx="2313759" cy="30850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3" y="4090325"/>
            <a:ext cx="2298913" cy="2830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21051"/>
            <a:ext cx="2299468" cy="2823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189" y="4042200"/>
            <a:ext cx="2352754" cy="28230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31640" y="2132856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47664" y="157171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96398" y="1924968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229388" y="480184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57461" y="4627270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077534" y="1780952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26988" y="486596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700" y="1412776"/>
            <a:ext cx="4492299" cy="85010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FUN </a:t>
            </a:r>
            <a:r>
              <a:rPr lang="en-US" b="1" dirty="0" smtClean="0"/>
              <a:t>GAMES:</a:t>
            </a:r>
            <a:br>
              <a:rPr lang="en-US" b="1" dirty="0" smtClean="0"/>
            </a:br>
            <a:r>
              <a:rPr lang="en-US" b="1" dirty="0" smtClean="0"/>
              <a:t>HOSPITAL VS. MUNICIPAL HEALTH DIRECTORATE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51701" cy="34887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01" y="3402660"/>
            <a:ext cx="4528857" cy="345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82566" cy="3361924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801108" y="1052466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MORTUARY EXIT</a:t>
            </a:r>
            <a:endParaRPr lang="en-US" sz="4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74994"/>
            <a:ext cx="4644009" cy="3483007"/>
          </a:xfrm>
        </p:spPr>
      </p:pic>
    </p:spTree>
    <p:extLst>
      <p:ext uri="{BB962C8B-B14F-4D97-AF65-F5344CB8AC3E}">
        <p14:creationId xmlns:p14="http://schemas.microsoft.com/office/powerpoint/2010/main" val="24308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2" y="-76940"/>
            <a:ext cx="4482565" cy="3361924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INCINERATOR</a:t>
            </a:r>
            <a:endParaRPr lang="en-US" sz="44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89" y="3356993"/>
            <a:ext cx="4668011" cy="3501008"/>
          </a:xfrm>
        </p:spPr>
      </p:pic>
    </p:spTree>
    <p:extLst>
      <p:ext uri="{BB962C8B-B14F-4D97-AF65-F5344CB8AC3E}">
        <p14:creationId xmlns:p14="http://schemas.microsoft.com/office/powerpoint/2010/main" val="380474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2272" y="6093296"/>
            <a:ext cx="9396536" cy="648072"/>
          </a:xfrm>
        </p:spPr>
        <p:txBody>
          <a:bodyPr>
            <a:noAutofit/>
          </a:bodyPr>
          <a:lstStyle/>
          <a:p>
            <a:pPr algn="ctr"/>
            <a:r>
              <a:rPr lang="en-US" sz="2150" dirty="0" smtClean="0"/>
              <a:t>DONATION FROM GHANA ANAESTHETISTS ASSOCIATION TO CHILDREN’S WARD</a:t>
            </a:r>
            <a:endParaRPr lang="en-US" sz="215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r="12531"/>
          <a:stretch>
            <a:fillRect/>
          </a:stretch>
        </p:blipFill>
        <p:spPr>
          <a:xfrm>
            <a:off x="323528" y="116632"/>
            <a:ext cx="8604956" cy="6168155"/>
          </a:xfrm>
        </p:spPr>
      </p:pic>
    </p:spTree>
    <p:extLst>
      <p:ext uri="{BB962C8B-B14F-4D97-AF65-F5344CB8AC3E}">
        <p14:creationId xmlns:p14="http://schemas.microsoft.com/office/powerpoint/2010/main" val="340769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142" y="6109886"/>
            <a:ext cx="9252520" cy="566738"/>
          </a:xfrm>
        </p:spPr>
        <p:txBody>
          <a:bodyPr>
            <a:noAutofit/>
          </a:bodyPr>
          <a:lstStyle/>
          <a:p>
            <a:r>
              <a:rPr lang="en-US" dirty="0" smtClean="0"/>
              <a:t>MOBILE DIGITAL X-RAY EQUIPMENT: DELFT LIGHT SOLUTION/NATIONAL TB PROGRAM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>
          <a:xfrm>
            <a:off x="179512" y="-78222"/>
            <a:ext cx="8712968" cy="6188108"/>
          </a:xfrm>
        </p:spPr>
      </p:pic>
    </p:spTree>
    <p:extLst>
      <p:ext uri="{BB962C8B-B14F-4D97-AF65-F5344CB8AC3E}">
        <p14:creationId xmlns:p14="http://schemas.microsoft.com/office/powerpoint/2010/main" val="142975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" y="-115346"/>
            <a:ext cx="4739317" cy="354708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33728" y="1412776"/>
            <a:ext cx="4310271" cy="639762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GERMAN UROLOGISTS’ VISIT</a:t>
            </a:r>
            <a:endParaRPr lang="en-US" sz="26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83" y="3431736"/>
            <a:ext cx="4568352" cy="3426264"/>
          </a:xfrm>
        </p:spPr>
      </p:pic>
    </p:spTree>
    <p:extLst>
      <p:ext uri="{BB962C8B-B14F-4D97-AF65-F5344CB8AC3E}">
        <p14:creationId xmlns:p14="http://schemas.microsoft.com/office/powerpoint/2010/main" val="13328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8" y="1268759"/>
            <a:ext cx="4499991" cy="502381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GREATER WORKS RESTORATION FOUNDATION – SURGICAL TEAM VISIT</a:t>
            </a:r>
            <a:endParaRPr lang="en-US" sz="24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12217" cy="345916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3463727"/>
            <a:ext cx="4500562" cy="3375421"/>
          </a:xfrm>
        </p:spPr>
      </p:pic>
    </p:spTree>
    <p:extLst>
      <p:ext uri="{BB962C8B-B14F-4D97-AF65-F5344CB8AC3E}">
        <p14:creationId xmlns:p14="http://schemas.microsoft.com/office/powerpoint/2010/main" val="28347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72001" cy="335675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72096" y="1124744"/>
            <a:ext cx="4716016" cy="639762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RENOVATED HOSPITAL BUNGALOW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75" y="3356757"/>
            <a:ext cx="4668326" cy="3501244"/>
          </a:xfrm>
        </p:spPr>
      </p:pic>
    </p:spTree>
    <p:extLst>
      <p:ext uri="{BB962C8B-B14F-4D97-AF65-F5344CB8AC3E}">
        <p14:creationId xmlns:p14="http://schemas.microsoft.com/office/powerpoint/2010/main" val="29331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180528" y="6021288"/>
            <a:ext cx="9468544" cy="50891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DONATION FROM THE OFFICE OF THE MP FOR JIRAPA – HON. CLETUS DAPILAH</a:t>
            </a:r>
            <a:endParaRPr lang="en-US" sz="2400" b="1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55417"/>
            <a:ext cx="9036496" cy="5890490"/>
          </a:xfrm>
        </p:spPr>
      </p:pic>
    </p:spTree>
    <p:extLst>
      <p:ext uri="{BB962C8B-B14F-4D97-AF65-F5344CB8AC3E}">
        <p14:creationId xmlns:p14="http://schemas.microsoft.com/office/powerpoint/2010/main" val="135587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8" y="0"/>
            <a:ext cx="4668011" cy="350100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86658" y="1393844"/>
            <a:ext cx="4824536" cy="639762"/>
          </a:xfrm>
        </p:spPr>
        <p:txBody>
          <a:bodyPr>
            <a:noAutofit/>
          </a:bodyPr>
          <a:lstStyle/>
          <a:p>
            <a:pPr algn="ctr"/>
            <a:r>
              <a:rPr lang="en-US" sz="2600" dirty="0" smtClean="0"/>
              <a:t>FRED AND ELYSE </a:t>
            </a:r>
            <a:r>
              <a:rPr lang="en-US" sz="2600" dirty="0" smtClean="0"/>
              <a:t>MAINDONALDS: VISIT AND DONATION</a:t>
            </a:r>
            <a:endParaRPr lang="en-US" sz="26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53" y="3494583"/>
            <a:ext cx="4490147" cy="3367610"/>
          </a:xfrm>
        </p:spPr>
      </p:pic>
    </p:spTree>
    <p:extLst>
      <p:ext uri="{BB962C8B-B14F-4D97-AF65-F5344CB8AC3E}">
        <p14:creationId xmlns:p14="http://schemas.microsoft.com/office/powerpoint/2010/main" val="2287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BAREKA!!!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5716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82276</TotalTime>
  <Words>1106</Words>
  <Application>Microsoft Office PowerPoint</Application>
  <PresentationFormat>On-screen Show (4:3)</PresentationFormat>
  <Paragraphs>245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Batang</vt:lpstr>
      <vt:lpstr>Calibri</vt:lpstr>
      <vt:lpstr>Gill Sans MT</vt:lpstr>
      <vt:lpstr>Office Theme</vt:lpstr>
      <vt:lpstr>Gallery</vt:lpstr>
      <vt:lpstr>SITUATIONAL REPORT</vt:lpstr>
      <vt:lpstr>UPDATE ON HOSPITAL STATE PERIOD UNDER REVIEW: JANUARY 2022 – DECEMBER 2022</vt:lpstr>
      <vt:lpstr>Major Concerns:  YEAR 2022</vt:lpstr>
      <vt:lpstr>Major Activities Carried Out</vt:lpstr>
      <vt:lpstr>HUMAN RESOURCE</vt:lpstr>
      <vt:lpstr>MENTAL WARD PROJECT</vt:lpstr>
      <vt:lpstr>PowerPoint Presentation</vt:lpstr>
      <vt:lpstr>PowerPoint Presentation</vt:lpstr>
      <vt:lpstr>CANTEEN PROJECT</vt:lpstr>
      <vt:lpstr>PowerPoint Presentation</vt:lpstr>
      <vt:lpstr>PowerPoint Presentation</vt:lpstr>
      <vt:lpstr>PHARMACY ANNEX</vt:lpstr>
      <vt:lpstr>IPD PHARMACY</vt:lpstr>
      <vt:lpstr>GCB – ONSITE + INTERNET BANKING</vt:lpstr>
      <vt:lpstr>STAFF NAMETAGS</vt:lpstr>
      <vt:lpstr>PowerPoint Presentation</vt:lpstr>
      <vt:lpstr>PowerPoint Presentation</vt:lpstr>
      <vt:lpstr>PowerPoint Presentation</vt:lpstr>
      <vt:lpstr>PowerPoint Presentation</vt:lpstr>
      <vt:lpstr>CHALLENGES - 1</vt:lpstr>
      <vt:lpstr>CHALLENGES - 2</vt:lpstr>
      <vt:lpstr>ACHIEVEMENTS - 1</vt:lpstr>
      <vt:lpstr>ACHIEVEMENTS - 2</vt:lpstr>
      <vt:lpstr>ACHIEVEMENTS - 3</vt:lpstr>
      <vt:lpstr>WAY FORWARD - 1</vt:lpstr>
      <vt:lpstr>UNCOMPLETED NEW ADMINISTRATION BLOCK</vt:lpstr>
      <vt:lpstr>PowerPoint Presentation</vt:lpstr>
      <vt:lpstr>WAY FORWARD - 2</vt:lpstr>
      <vt:lpstr>PowerPoint Presentation</vt:lpstr>
      <vt:lpstr>WAY FORWARD - 3</vt:lpstr>
      <vt:lpstr>COVID 19 ISOLATION CENTRE</vt:lpstr>
      <vt:lpstr>RADIO HEALTH TALK AT GANGAA FM</vt:lpstr>
      <vt:lpstr>OVERALL BEST HOSPITAL  – REGIONAL PEER REVIEW</vt:lpstr>
      <vt:lpstr>RENOVATION AND MAINTENANCE</vt:lpstr>
      <vt:lpstr>PowerPoint Presentation</vt:lpstr>
      <vt:lpstr>GOING THE EXTRA MILE </vt:lpstr>
      <vt:lpstr>OVERALL BEST NURSE UPPER WEST REGION 2022</vt:lpstr>
      <vt:lpstr>REPAIR OF HOSPITAL FLEET</vt:lpstr>
      <vt:lpstr>PowerPoint Presentation</vt:lpstr>
      <vt:lpstr>PowerPoint Presentation</vt:lpstr>
      <vt:lpstr>QUARTERLY BLOOD DONATION SESSIONS</vt:lpstr>
      <vt:lpstr>FUN GAMES: HOSPITAL VS. MUNICIPAL HEALTH DIRECTORATE</vt:lpstr>
      <vt:lpstr>PowerPoint Presentation</vt:lpstr>
      <vt:lpstr>PowerPoint Presentation</vt:lpstr>
      <vt:lpstr>DONATION FROM GHANA ANAESTHETISTS ASSOCIATION TO CHILDREN’S WARD</vt:lpstr>
      <vt:lpstr>MOBILE DIGITAL X-RAY EQUIPMENT: DELFT LIGHT SOLUTION/NATIONAL TB PROGRAM</vt:lpstr>
      <vt:lpstr>PowerPoint Presentation</vt:lpstr>
      <vt:lpstr>GREATER WORKS RESTORATION FOUNDATION – SURGICAL TEAM VISIT</vt:lpstr>
      <vt:lpstr>PowerPoint Presentation</vt:lpstr>
      <vt:lpstr>DONATION FROM THE OFFICE OF THE MP FOR JIRAPA – HON. CLETUS DAPILAH</vt:lpstr>
      <vt:lpstr>PowerPoint Presentation</vt:lpstr>
      <vt:lpstr>BAREKA!!!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HALF YEAR PERFORMANCE REVIEW</dc:title>
  <dc:creator>YAKUBU</dc:creator>
  <cp:lastModifiedBy>Daniel</cp:lastModifiedBy>
  <cp:revision>1059</cp:revision>
  <cp:lastPrinted>2021-02-04T09:59:00Z</cp:lastPrinted>
  <dcterms:created xsi:type="dcterms:W3CDTF">2017-08-15T09:55:20Z</dcterms:created>
  <dcterms:modified xsi:type="dcterms:W3CDTF">2023-04-25T15:46:56Z</dcterms:modified>
</cp:coreProperties>
</file>